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49" r:id="rId2"/>
    <p:sldId id="352" r:id="rId3"/>
    <p:sldId id="350" r:id="rId4"/>
    <p:sldId id="351" r:id="rId5"/>
    <p:sldId id="353" r:id="rId6"/>
    <p:sldId id="354" r:id="rId7"/>
    <p:sldId id="261" r:id="rId8"/>
    <p:sldId id="363" r:id="rId9"/>
    <p:sldId id="364" r:id="rId10"/>
    <p:sldId id="365" r:id="rId11"/>
    <p:sldId id="366" r:id="rId12"/>
    <p:sldId id="259" r:id="rId13"/>
    <p:sldId id="262" r:id="rId14"/>
    <p:sldId id="274" r:id="rId15"/>
    <p:sldId id="324" r:id="rId16"/>
    <p:sldId id="32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26" r:id="rId25"/>
    <p:sldId id="327" r:id="rId26"/>
    <p:sldId id="329" r:id="rId27"/>
    <p:sldId id="328" r:id="rId28"/>
    <p:sldId id="334" r:id="rId29"/>
    <p:sldId id="367" r:id="rId30"/>
    <p:sldId id="335" r:id="rId31"/>
    <p:sldId id="332" r:id="rId32"/>
    <p:sldId id="333" r:id="rId33"/>
    <p:sldId id="323" r:id="rId34"/>
    <p:sldId id="337" r:id="rId35"/>
    <p:sldId id="338" r:id="rId36"/>
    <p:sldId id="339" r:id="rId37"/>
    <p:sldId id="341" r:id="rId38"/>
    <p:sldId id="340" r:id="rId39"/>
    <p:sldId id="292" r:id="rId40"/>
    <p:sldId id="343" r:id="rId41"/>
    <p:sldId id="355" r:id="rId42"/>
    <p:sldId id="348" r:id="rId43"/>
    <p:sldId id="345" r:id="rId44"/>
    <p:sldId id="299" r:id="rId45"/>
    <p:sldId id="368" r:id="rId46"/>
    <p:sldId id="369" r:id="rId47"/>
    <p:sldId id="279" r:id="rId48"/>
    <p:sldId id="346" r:id="rId49"/>
    <p:sldId id="269" r:id="rId50"/>
    <p:sldId id="32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6"/>
    <p:restoredTop sz="76204" autoAdjust="0"/>
  </p:normalViewPr>
  <p:slideViewPr>
    <p:cSldViewPr snapToGrid="0" snapToObjects="1">
      <p:cViewPr varScale="1">
        <p:scale>
          <a:sx n="139" d="100"/>
          <a:sy n="139" d="100"/>
        </p:scale>
        <p:origin x="23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0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example of substrate</a:t>
            </a:r>
            <a:r>
              <a:rPr lang="en-US" baseline="0" dirty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39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PFK2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Absent of CHO is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 usually entails that the patient refrain from strenuous exercise to prevent muscle pain and cramping. Avoiding carbohydrates is also recommended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0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644C-7B11-854E-AEB9-234FA1B2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254" y="274638"/>
            <a:ext cx="928150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Individual Differences in Glycemic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6E1B8-B440-6B43-B07D-210ADB27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2966E-39D7-064C-8556-3E70F3AE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781"/>
            <a:ext cx="2708173" cy="2737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1F10D-BAA6-4643-A8EA-E53E1CAF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173" y="2070781"/>
            <a:ext cx="25527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B4B6E-2195-0646-A0CE-694C23575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873" y="2245920"/>
            <a:ext cx="3788533" cy="2605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2AA7F-AD5C-394A-999B-96B41E67F1C4}"/>
              </a:ext>
            </a:extLst>
          </p:cNvPr>
          <p:cNvSpPr txBox="1"/>
          <p:nvPr/>
        </p:nvSpPr>
        <p:spPr>
          <a:xfrm>
            <a:off x="2203171" y="5271333"/>
            <a:ext cx="468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Zeevi</a:t>
            </a:r>
            <a:r>
              <a:rPr lang="en-US" dirty="0"/>
              <a:t>, D. </a:t>
            </a:r>
            <a:r>
              <a:rPr lang="en-US" i="1" dirty="0"/>
              <a:t>et al.</a:t>
            </a:r>
            <a:r>
              <a:rPr lang="en-US" dirty="0"/>
              <a:t> Personalized Nutrition by Prediction of Glycemic Responses. </a:t>
            </a:r>
            <a:r>
              <a:rPr lang="en-US" i="1" dirty="0"/>
              <a:t>Cell</a:t>
            </a:r>
            <a:r>
              <a:rPr lang="en-US" dirty="0"/>
              <a:t> </a:t>
            </a:r>
            <a:r>
              <a:rPr lang="en-US" b="1" dirty="0"/>
              <a:t>163,</a:t>
            </a:r>
            <a:r>
              <a:rPr lang="en-US" dirty="0"/>
              <a:t> 1079–1095 (2015).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6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C578-7F2C-054D-A30F-AC23CF7A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Substantial Individual Variance in Glycemic Responses Across Foods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7F9B6-A536-864F-B601-30B0C6D1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0B69D-E2F4-6846-8C9D-31AF819C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2" y="1938610"/>
            <a:ext cx="3143608" cy="263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A89FE-CA57-4346-8952-D2B90BD1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300" y="1938610"/>
            <a:ext cx="5552016" cy="266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33928-DB48-0441-8C2A-2624BC27EE36}"/>
              </a:ext>
            </a:extLst>
          </p:cNvPr>
          <p:cNvSpPr txBox="1"/>
          <p:nvPr/>
        </p:nvSpPr>
        <p:spPr>
          <a:xfrm>
            <a:off x="1303470" y="4832882"/>
            <a:ext cx="699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</a:t>
            </a:r>
            <a:r>
              <a:rPr lang="en-US" dirty="0"/>
              <a:t>What could explain some of the food-specific differences between individuals in terms of their glycemic response</a:t>
            </a:r>
          </a:p>
        </p:txBody>
      </p:sp>
    </p:spTree>
    <p:extLst>
      <p:ext uri="{BB962C8B-B14F-4D97-AF65-F5344CB8AC3E}">
        <p14:creationId xmlns:p14="http://schemas.microsoft.com/office/powerpoint/2010/main" val="249419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Metabolism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sites</a:t>
            </a:r>
          </a:p>
          <a:p>
            <a:pPr marL="742950" lvl="2" indent="-342900"/>
            <a:r>
              <a:rPr lang="en-US" dirty="0"/>
              <a:t>Liver, 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/>
              <a:t>Occurs in </a:t>
            </a:r>
            <a:r>
              <a:rPr lang="en-US" u="sng" dirty="0"/>
              <a:t>cytoplasm</a:t>
            </a:r>
            <a:r>
              <a:rPr lang="en-US" dirty="0"/>
              <a:t> of the cell</a:t>
            </a:r>
          </a:p>
          <a:p>
            <a:r>
              <a:rPr lang="en-US" sz="2800" dirty="0"/>
              <a:t>Glucose conversion to </a:t>
            </a:r>
            <a:r>
              <a:rPr lang="en-US" sz="2800" b="1" u="sng" dirty="0"/>
              <a:t>two</a:t>
            </a:r>
            <a:r>
              <a:rPr lang="en-US" sz="2800" u="sng" dirty="0"/>
              <a:t> 3-carbon products</a:t>
            </a:r>
            <a:r>
              <a:rPr lang="en-US" sz="2800" dirty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Staring with 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End product: two </a:t>
            </a:r>
            <a:r>
              <a:rPr lang="en-US" u="sng" dirty="0"/>
              <a:t>pyruvates</a:t>
            </a:r>
          </a:p>
          <a:p>
            <a:pPr lvl="1"/>
            <a:r>
              <a:rPr lang="en-US" dirty="0"/>
              <a:t>Aerobic Conditions</a:t>
            </a:r>
          </a:p>
          <a:p>
            <a:pPr lvl="2"/>
            <a:r>
              <a:rPr lang="en-US" dirty="0"/>
              <a:t>Becomes Acetyl-CoA </a:t>
            </a:r>
          </a:p>
          <a:p>
            <a:pPr lvl="3"/>
            <a:r>
              <a:rPr lang="en-US" dirty="0"/>
              <a:t>In </a:t>
            </a:r>
            <a:r>
              <a:rPr lang="en-US" u="sng" dirty="0"/>
              <a:t>presence</a:t>
            </a:r>
            <a:r>
              <a:rPr lang="en-US" dirty="0"/>
              <a:t> of CHO but need energy -&gt; TCA Cycle -&gt; Energy</a:t>
            </a:r>
          </a:p>
          <a:p>
            <a:pPr lvl="3"/>
            <a:r>
              <a:rPr lang="en-US" dirty="0"/>
              <a:t>In </a:t>
            </a:r>
            <a:r>
              <a:rPr lang="en-US" u="sng" dirty="0"/>
              <a:t>presence</a:t>
            </a:r>
            <a:r>
              <a:rPr lang="en-US" dirty="0"/>
              <a:t> of CHO but don</a:t>
            </a:r>
            <a:r>
              <a:rPr lang="uk-UA" dirty="0"/>
              <a:t>’</a:t>
            </a:r>
            <a:r>
              <a:rPr lang="en-US" dirty="0"/>
              <a:t>t need energy -&gt; Lipids -&gt; Storage</a:t>
            </a:r>
          </a:p>
          <a:p>
            <a:pPr lvl="3"/>
            <a:r>
              <a:rPr lang="en-US" dirty="0"/>
              <a:t>In </a:t>
            </a:r>
            <a:r>
              <a:rPr lang="en-US" u="sng" dirty="0"/>
              <a:t>absence</a:t>
            </a:r>
            <a:r>
              <a:rPr lang="en-US" dirty="0"/>
              <a:t> of CHO (relevant for lipid oxidation)</a:t>
            </a:r>
          </a:p>
          <a:p>
            <a:pPr lvl="4"/>
            <a:r>
              <a:rPr lang="en-US" dirty="0"/>
              <a:t>Ketone Bodies (if OAA is absent)</a:t>
            </a:r>
          </a:p>
          <a:p>
            <a:pPr lvl="1"/>
            <a:r>
              <a:rPr lang="en-US" dirty="0"/>
              <a:t>Gluconeogenesis (via pyruvate carboxylase, if Acetyl-CoA is high)</a:t>
            </a:r>
          </a:p>
          <a:p>
            <a:pPr lvl="1"/>
            <a:r>
              <a:rPr lang="en-US" dirty="0"/>
              <a:t>Anaerobic conditions</a:t>
            </a:r>
          </a:p>
          <a:p>
            <a:pPr lvl="2"/>
            <a:r>
              <a:rPr lang="en-US" dirty="0"/>
              <a:t>Becomes lactate</a:t>
            </a:r>
          </a:p>
          <a:p>
            <a:pPr lvl="2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Glucose-6-Phosphate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/>
              <a:t>Traps glucose in the cell</a:t>
            </a:r>
          </a:p>
          <a:p>
            <a:r>
              <a:rPr lang="en-US" dirty="0"/>
              <a:t>Consumes ATP</a:t>
            </a:r>
          </a:p>
          <a:p>
            <a:r>
              <a:rPr lang="en-US" dirty="0"/>
              <a:t>Reversible by Glucose-6-Phosphatase (in liver)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Glucokinase</a:t>
            </a:r>
            <a:r>
              <a:rPr lang="en-US" dirty="0"/>
              <a:t> vs Hexokinase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/>
                        <a:t>Enzyme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Kinetics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Liver/Pancreas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Co-operative/Fast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/>
                        <a:t>Hexokinase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Fat/Muscle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Affinity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advantage of these different kinetics in these tissues?</a:t>
            </a:r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221D-5994-934D-8BC8-8194AF01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– Glucokinase and MODY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169C-EF1A-B444-8036-6D0A04DE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groups on these questions</a:t>
            </a:r>
          </a:p>
          <a:p>
            <a:r>
              <a:rPr lang="en-US" dirty="0"/>
              <a:t>MODY: Mature-Onset Diabetes of the Young</a:t>
            </a:r>
          </a:p>
          <a:p>
            <a:pPr lvl="1"/>
            <a:r>
              <a:rPr lang="en-US" dirty="0"/>
              <a:t>Monogenic form of Type 2 Diabetes</a:t>
            </a:r>
          </a:p>
          <a:p>
            <a:pPr lvl="1"/>
            <a:r>
              <a:rPr lang="en-US" dirty="0"/>
              <a:t>Segregated with Inactivating mutations in </a:t>
            </a:r>
            <a:r>
              <a:rPr lang="en-US" i="1" dirty="0"/>
              <a:t>GCK </a:t>
            </a:r>
            <a:r>
              <a:rPr lang="en-US" dirty="0"/>
              <a:t>(</a:t>
            </a:r>
            <a:r>
              <a:rPr lang="en-US" dirty="0" err="1"/>
              <a:t>Froguel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Nature 1992, Hattersley </a:t>
            </a:r>
            <a:r>
              <a:rPr lang="en-US" i="1" dirty="0"/>
              <a:t>et al.</a:t>
            </a:r>
            <a:r>
              <a:rPr lang="en-US" dirty="0"/>
              <a:t> Lancet 1992)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39105-EC08-D243-8F22-8F887362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23FC-F789-6947-A11C-E30657CF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Pedigree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F0048-7C77-1742-93CE-7ABCF20E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6FD81-2AC4-3943-8AF2-E413DD56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127250"/>
            <a:ext cx="6477000" cy="260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5BF425-BA83-D640-8884-933497E47553}"/>
              </a:ext>
            </a:extLst>
          </p:cNvPr>
          <p:cNvSpPr/>
          <p:nvPr/>
        </p:nvSpPr>
        <p:spPr>
          <a:xfrm>
            <a:off x="457200" y="5166360"/>
            <a:ext cx="32004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F569A-4A66-634C-BF5A-A9D35A8217D2}"/>
              </a:ext>
            </a:extLst>
          </p:cNvPr>
          <p:cNvSpPr txBox="1"/>
          <p:nvPr/>
        </p:nvSpPr>
        <p:spPr>
          <a:xfrm>
            <a:off x="929640" y="5166360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Affected Male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3CC30D-F988-2F41-B62A-853A16715552}"/>
              </a:ext>
            </a:extLst>
          </p:cNvPr>
          <p:cNvSpPr/>
          <p:nvPr/>
        </p:nvSpPr>
        <p:spPr>
          <a:xfrm>
            <a:off x="426720" y="5604272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1D91D-5903-844D-8F87-80E23070EFD4}"/>
              </a:ext>
            </a:extLst>
          </p:cNvPr>
          <p:cNvSpPr txBox="1"/>
          <p:nvPr/>
        </p:nvSpPr>
        <p:spPr>
          <a:xfrm>
            <a:off x="929640" y="5630704"/>
            <a:ext cx="17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Affected 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EFD32-D79D-9B40-A963-09105D1CED15}"/>
              </a:ext>
            </a:extLst>
          </p:cNvPr>
          <p:cNvSpPr txBox="1"/>
          <p:nvPr/>
        </p:nvSpPr>
        <p:spPr>
          <a:xfrm>
            <a:off x="3200400" y="5239881"/>
            <a:ext cx="535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1: Is this a dominant (A) or recessive (B) trait?</a:t>
            </a:r>
          </a:p>
          <a:p>
            <a:r>
              <a:rPr lang="en-US" dirty="0"/>
              <a:t>Enter your answer with your </a:t>
            </a:r>
            <a:r>
              <a:rPr lang="en-US" dirty="0" err="1"/>
              <a:t>iClicker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2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6A4A-1F05-7D4F-ADAE-60EFB81C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mechanism?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8272B-38E9-994C-8DB3-0F4AB34A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4AAD-A633-CB4B-BF18-599F0498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7" y="1417638"/>
            <a:ext cx="7432485" cy="367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F82E3-DCA5-3D4E-BC98-877A945B96E6}"/>
              </a:ext>
            </a:extLst>
          </p:cNvPr>
          <p:cNvSpPr txBox="1"/>
          <p:nvPr/>
        </p:nvSpPr>
        <p:spPr>
          <a:xfrm>
            <a:off x="1676400" y="551688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Glucokinase is expressed in beta cells (A), and in liver cells (B).  Which seems more likely to be causing MODY?</a:t>
            </a:r>
          </a:p>
        </p:txBody>
      </p:sp>
    </p:spTree>
    <p:extLst>
      <p:ext uri="{BB962C8B-B14F-4D97-AF65-F5344CB8AC3E}">
        <p14:creationId xmlns:p14="http://schemas.microsoft.com/office/powerpoint/2010/main" val="342786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Passive transport through GLUT4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306F-7143-B248-92C9-7FBDE69C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Pathophysiology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1DA-922D-0447-B1CA-592E117B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EC073-C6C7-7B4F-AE1C-33E289CA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" y="1265770"/>
            <a:ext cx="2296814" cy="861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90ABE-6124-604A-81EA-9655EA131E5F}"/>
              </a:ext>
            </a:extLst>
          </p:cNvPr>
          <p:cNvSpPr txBox="1"/>
          <p:nvPr/>
        </p:nvSpPr>
        <p:spPr>
          <a:xfrm>
            <a:off x="0" y="6077247"/>
            <a:ext cx="892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Velho, G. </a:t>
            </a:r>
            <a:r>
              <a:rPr lang="en-US" i="1" dirty="0"/>
              <a:t>et al.</a:t>
            </a:r>
            <a:r>
              <a:rPr lang="en-US" dirty="0"/>
              <a:t> Identification of 14 new glucokinase mutations and description of the clinical profile of 42 MODY-2 families. 217–224 (1997).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4DA2-B18E-3F4F-B1F7-43697BD5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1" y="2127709"/>
            <a:ext cx="8374595" cy="38006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B40006-B518-F84A-83EC-6DC963470F98}"/>
              </a:ext>
            </a:extLst>
          </p:cNvPr>
          <p:cNvSpPr/>
          <p:nvPr/>
        </p:nvSpPr>
        <p:spPr>
          <a:xfrm>
            <a:off x="276771" y="3657600"/>
            <a:ext cx="8016837" cy="2834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9AB5F-9CB3-BF46-AAFC-8AFAA53EB241}"/>
              </a:ext>
            </a:extLst>
          </p:cNvPr>
          <p:cNvSpPr/>
          <p:nvPr/>
        </p:nvSpPr>
        <p:spPr>
          <a:xfrm>
            <a:off x="255435" y="4122160"/>
            <a:ext cx="8016837" cy="1417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73EA5-27A4-2945-B42F-C611CCCACE95}"/>
              </a:ext>
            </a:extLst>
          </p:cNvPr>
          <p:cNvSpPr/>
          <p:nvPr/>
        </p:nvSpPr>
        <p:spPr>
          <a:xfrm>
            <a:off x="292011" y="4412778"/>
            <a:ext cx="8016837" cy="15617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1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46FF-910B-C548-B1D9-82FE0223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251CF-E653-8543-A5E6-7517BEC6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significant differences between subjects with MODY (</a:t>
            </a:r>
            <a:r>
              <a:rPr lang="en-US" i="1" dirty="0"/>
              <a:t>GCK </a:t>
            </a:r>
            <a:r>
              <a:rPr lang="en-US" dirty="0"/>
              <a:t>variants) and without?</a:t>
            </a:r>
          </a:p>
          <a:p>
            <a:r>
              <a:rPr lang="en-US" dirty="0"/>
              <a:t>Are the islets more (A) or less (B) sensitive to glucose levels?</a:t>
            </a:r>
          </a:p>
          <a:p>
            <a:r>
              <a:rPr lang="en-US" dirty="0"/>
              <a:t>Draw a curve estimating glucokinase activity vs glucose levels in normal and MODY subjects.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21AEE-C16A-F54F-8261-27176ED6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D054C-7542-E84A-968C-374C1884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56" y="2195394"/>
            <a:ext cx="3447689" cy="2974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1A886A-B66B-914E-A66C-7B11E147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activating variant in </a:t>
            </a:r>
            <a:r>
              <a:rPr lang="en-US" i="1" dirty="0"/>
              <a:t>GCK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6FBB-957F-FA47-B383-333E4E67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67328" cy="4525963"/>
          </a:xfrm>
        </p:spPr>
        <p:txBody>
          <a:bodyPr/>
          <a:lstStyle/>
          <a:p>
            <a:r>
              <a:rPr lang="en-US" dirty="0"/>
              <a:t>Familial</a:t>
            </a:r>
          </a:p>
          <a:p>
            <a:pPr lvl="1"/>
            <a:r>
              <a:rPr lang="en-US" dirty="0"/>
              <a:t>Hyperinsulinemia</a:t>
            </a:r>
          </a:p>
          <a:p>
            <a:pPr lvl="1"/>
            <a:r>
              <a:rPr lang="en-US" dirty="0"/>
              <a:t>Hypoglycemia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47DD4-EF28-7145-9F47-46B9C150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0BA26-8E9F-194B-8020-F6A14DE329EF}"/>
              </a:ext>
            </a:extLst>
          </p:cNvPr>
          <p:cNvSpPr txBox="1"/>
          <p:nvPr/>
        </p:nvSpPr>
        <p:spPr>
          <a:xfrm>
            <a:off x="7123176" y="231983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Hyperinsulinemia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20560-EFDA-984A-A179-B61DEC2C1D7D}"/>
              </a:ext>
            </a:extLst>
          </p:cNvPr>
          <p:cNvSpPr txBox="1"/>
          <p:nvPr/>
        </p:nvSpPr>
        <p:spPr>
          <a:xfrm>
            <a:off x="7123176" y="3445900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MODY</a:t>
            </a:r>
          </a:p>
        </p:txBody>
      </p:sp>
    </p:spTree>
    <p:extLst>
      <p:ext uri="{BB962C8B-B14F-4D97-AF65-F5344CB8AC3E}">
        <p14:creationId xmlns:p14="http://schemas.microsoft.com/office/powerpoint/2010/main" val="1427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3135-F519-C345-8192-D6633AAF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Variants in </a:t>
            </a:r>
            <a:r>
              <a:rPr lang="en-US" i="1" dirty="0"/>
              <a:t>GCK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CE9DA-2921-B440-B9A7-E0BE1A80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8CA53-B839-FB42-AB80-850190DF37CB}"/>
              </a:ext>
            </a:extLst>
          </p:cNvPr>
          <p:cNvSpPr/>
          <p:nvPr/>
        </p:nvSpPr>
        <p:spPr>
          <a:xfrm>
            <a:off x="822960" y="6095923"/>
            <a:ext cx="6144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http://www.type2diabetesgenetics.org/gene/</a:t>
            </a:r>
            <a:r>
              <a:rPr lang="en-US" dirty="0" err="1"/>
              <a:t>geneInfo</a:t>
            </a:r>
            <a:r>
              <a:rPr lang="en-US" dirty="0"/>
              <a:t>/GCK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208AD-83DA-DE4C-99CE-A56596289893}"/>
              </a:ext>
            </a:extLst>
          </p:cNvPr>
          <p:cNvSpPr txBox="1"/>
          <p:nvPr/>
        </p:nvSpPr>
        <p:spPr>
          <a:xfrm>
            <a:off x="111406" y="4716566"/>
            <a:ext cx="622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MAF: Mean allele frequency (0-1), is how common this variant is</a:t>
            </a:r>
          </a:p>
          <a:p>
            <a:r>
              <a:rPr lang="en-US" dirty="0"/>
              <a:t>Effect: 1.10 means 10% increase in risk of Type 2 diabetes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A85DB-1233-AD41-8BE0-70AF528B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065"/>
            <a:ext cx="9144000" cy="26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of Glucose-6-Phosphate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GS: Glycogen synthase</a:t>
            </a:r>
          </a:p>
          <a:p>
            <a:r>
              <a:rPr lang="en-US" dirty="0"/>
              <a:t>PFK1: Phosphofructokinase 1</a:t>
            </a:r>
          </a:p>
          <a:p>
            <a:r>
              <a:rPr lang="en-US" dirty="0"/>
              <a:t>G6PDH: G6P Dehydrogenase</a:t>
            </a:r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Regulated Step is PFK1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Tarui’s</a:t>
            </a:r>
            <a:r>
              <a:rPr lang="en-US" dirty="0"/>
              <a:t>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of the PFK1 isoform in </a:t>
            </a:r>
            <a:r>
              <a:rPr lang="en-US" u="sng" dirty="0"/>
              <a:t>Muscle</a:t>
            </a:r>
            <a:r>
              <a:rPr lang="en-US" dirty="0"/>
              <a:t> (</a:t>
            </a:r>
            <a:r>
              <a:rPr lang="en-US" i="1" dirty="0"/>
              <a:t>PFKM</a:t>
            </a:r>
            <a:r>
              <a:rPr lang="en-US" dirty="0"/>
              <a:t>)</a:t>
            </a:r>
          </a:p>
          <a:p>
            <a:r>
              <a:rPr lang="en-US" dirty="0"/>
              <a:t>Symptoms include</a:t>
            </a:r>
          </a:p>
          <a:p>
            <a:pPr lvl="1"/>
            <a:r>
              <a:rPr lang="en-US" dirty="0"/>
              <a:t>Muscle weakness</a:t>
            </a:r>
          </a:p>
          <a:p>
            <a:pPr lvl="1"/>
            <a:r>
              <a:rPr lang="en-US" dirty="0"/>
              <a:t>Increased glycogen in muscle</a:t>
            </a:r>
          </a:p>
          <a:p>
            <a:pPr lvl="1"/>
            <a:r>
              <a:rPr lang="en-US" dirty="0"/>
              <a:t>Myopathy</a:t>
            </a:r>
          </a:p>
          <a:p>
            <a:r>
              <a:rPr lang="en-US" dirty="0"/>
              <a:t>Possible treatments?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PFK1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Allosteric Regulation of PFK1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F6P is </a:t>
            </a:r>
            <a:r>
              <a:rPr lang="en-US"/>
              <a:t>held constant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Mansour TE.</a:t>
            </a:r>
            <a:r>
              <a:rPr lang="en-US" dirty="0"/>
              <a:t> Studies on Heart Phosphofructokinase : Studies on Heart Phosphofructokinase : Inhibition , and 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2549C-07DA-BD48-9B70-A7CEC9B9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by F-2,6bP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C0117-D107-BE46-88F7-CDDE5407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3A218-8ED2-BC47-B4FB-99A2D3D62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0" y="2123860"/>
            <a:ext cx="4015272" cy="3128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26FF2-6579-0444-A2D1-8950CD65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402" y="1880292"/>
            <a:ext cx="4673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7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has a an affinity for glucose closer to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Glucokinase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GLUT4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OK… so what controls PFK2 and F26bP?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D76C9-441A-3A49-8F46-2F56ABC1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" y="1789775"/>
            <a:ext cx="5382861" cy="4194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7966E-ECBD-3A40-82BE-CC4217B621FE}"/>
              </a:ext>
            </a:extLst>
          </p:cNvPr>
          <p:cNvSpPr txBox="1"/>
          <p:nvPr/>
        </p:nvSpPr>
        <p:spPr>
          <a:xfrm>
            <a:off x="6684905" y="1558033"/>
            <a:ext cx="20018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Adrenaline</a:t>
            </a:r>
          </a:p>
          <a:p>
            <a:r>
              <a:rPr lang="en-US" sz="3200" dirty="0"/>
              <a:t>Glucagon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3DC3D0-333D-4344-A081-7CB67288EDF9}"/>
              </a:ext>
            </a:extLst>
          </p:cNvPr>
          <p:cNvCxnSpPr>
            <a:cxnSpLocks/>
          </p:cNvCxnSpPr>
          <p:nvPr/>
        </p:nvCxnSpPr>
        <p:spPr>
          <a:xfrm flipH="1">
            <a:off x="4914600" y="2096642"/>
            <a:ext cx="1638600" cy="82531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9E1CEE-ED24-EC47-951C-CD7C8658AC1F}"/>
              </a:ext>
            </a:extLst>
          </p:cNvPr>
          <p:cNvCxnSpPr>
            <a:cxnSpLocks/>
          </p:cNvCxnSpPr>
          <p:nvPr/>
        </p:nvCxnSpPr>
        <p:spPr>
          <a:xfrm flipH="1" flipV="1">
            <a:off x="4845850" y="2750074"/>
            <a:ext cx="135809" cy="29781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BC59B4-246C-804D-BA05-1A5B5B9098F4}"/>
              </a:ext>
            </a:extLst>
          </p:cNvPr>
          <p:cNvSpPr txBox="1"/>
          <p:nvPr/>
        </p:nvSpPr>
        <p:spPr>
          <a:xfrm>
            <a:off x="6684905" y="3272589"/>
            <a:ext cx="1287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Insulin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16C9F2-AF51-8A42-95A4-50E9329A9E0B}"/>
              </a:ext>
            </a:extLst>
          </p:cNvPr>
          <p:cNvCxnSpPr/>
          <p:nvPr/>
        </p:nvCxnSpPr>
        <p:spPr>
          <a:xfrm flipH="1" flipV="1">
            <a:off x="4845850" y="3121335"/>
            <a:ext cx="1707350" cy="44364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 of all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Buildup of TCA cycle intermediates can slow glycolysis (</a:t>
            </a:r>
            <a:r>
              <a:rPr lang="en-US" b="1" dirty="0">
                <a:solidFill>
                  <a:srgbClr val="FF0000"/>
                </a:solidFill>
              </a:rPr>
              <a:t>Citrate</a:t>
            </a:r>
            <a:r>
              <a:rPr lang="en-US" dirty="0"/>
              <a:t>)</a:t>
            </a:r>
          </a:p>
          <a:p>
            <a:r>
              <a:rPr lang="en-US" dirty="0"/>
              <a:t>That can be over-ridden by energy needs (</a:t>
            </a:r>
            <a:r>
              <a:rPr lang="en-US" b="1" dirty="0">
                <a:solidFill>
                  <a:srgbClr val="FF0000"/>
                </a:solidFill>
              </a:rPr>
              <a:t>ATP/AMP</a:t>
            </a:r>
            <a:r>
              <a:rPr lang="en-US" dirty="0"/>
              <a:t>)</a:t>
            </a:r>
          </a:p>
          <a:p>
            <a:r>
              <a:rPr lang="en-US" dirty="0"/>
              <a:t>BUT glucose flux can over-ride energy needs (</a:t>
            </a:r>
            <a:r>
              <a:rPr lang="en-US" b="1" dirty="0">
                <a:solidFill>
                  <a:srgbClr val="FF0000"/>
                </a:solidFill>
              </a:rPr>
              <a:t>F26bP</a:t>
            </a:r>
            <a:r>
              <a:rPr lang="en-US" dirty="0"/>
              <a:t>)</a:t>
            </a:r>
          </a:p>
          <a:p>
            <a:r>
              <a:rPr lang="en-US" dirty="0"/>
              <a:t>AND hormones can over-ride glucose flux (</a:t>
            </a:r>
            <a:r>
              <a:rPr lang="en-US" b="1" dirty="0">
                <a:solidFill>
                  <a:srgbClr val="FF0000"/>
                </a:solidFill>
              </a:rPr>
              <a:t>PFK2 inhibition, reducing F26bp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 Specificity in PFK2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Glucagon/Adrenaline can phosphorylate and inhibit Liver PFK2 but </a:t>
            </a:r>
            <a:r>
              <a:rPr lang="en-US" b="1" u="sng" dirty="0"/>
              <a:t>not </a:t>
            </a:r>
            <a:r>
              <a:rPr lang="en-US" dirty="0"/>
              <a:t>Muscle PFK2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PFK-2 isoforms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your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what conditions is glucagon elevated</a:t>
            </a:r>
          </a:p>
          <a:p>
            <a:r>
              <a:rPr lang="en-US" dirty="0"/>
              <a:t>What does glucagon do?</a:t>
            </a:r>
          </a:p>
          <a:p>
            <a:r>
              <a:rPr lang="en-US" dirty="0"/>
              <a:t>Why would glucagon blocking PFK2 be useful in the liver?</a:t>
            </a:r>
          </a:p>
          <a:p>
            <a:r>
              <a:rPr lang="en-US" dirty="0"/>
              <a:t>Why would this not be useful in the muscle?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1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third regulated step in glycolysis is Pyruvate 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Substrate mediated </a:t>
            </a:r>
            <a:r>
              <a:rPr lang="en-US"/>
              <a:t>ADP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Pyruvate Kinase Regulated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26395-6B9E-4445-81E9-183BD2046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892" y="1600200"/>
            <a:ext cx="3447907" cy="4525963"/>
          </a:xfrm>
        </p:spPr>
        <p:txBody>
          <a:bodyPr/>
          <a:lstStyle/>
          <a:p>
            <a:r>
              <a:rPr lang="en-US" dirty="0"/>
              <a:t>Control by macronutrient availability</a:t>
            </a:r>
          </a:p>
          <a:p>
            <a:r>
              <a:rPr lang="en-US" dirty="0"/>
              <a:t>If a liver has an excess of amino acids, glucose oxidation will stop.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18CC5-BF5B-9541-B685-A2A3B83A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6" y="1417637"/>
            <a:ext cx="4067533" cy="514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Post-Translational Regulation of Pyruvate 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Alanine inhibition only in liver</a:t>
            </a:r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 Specific Regulation of Glycolysis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Glucokinase</a:t>
                      </a:r>
                      <a:r>
                        <a:rPr lang="en-US" dirty="0"/>
                        <a:t>/Hexokinase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inhibited </a:t>
                      </a:r>
                      <a:r>
                        <a:rPr lang="en-US" baseline="0" dirty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Inhibited by G6P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Phosphofructokinase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Inhibition of PFK-2 (regulates via F26bP)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PFK-2</a:t>
                      </a:r>
                      <a:r>
                        <a:rPr lang="en-US" baseline="0" dirty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Pyruvate</a:t>
                      </a:r>
                      <a:r>
                        <a:rPr lang="en-US" baseline="0" dirty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Inhibition of PK by alanine and by phosphorylation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 not</a:t>
                      </a:r>
                      <a:r>
                        <a:rPr lang="en-US" baseline="0" dirty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Transcriptional Regulation of 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/>
              <a:t>Hypoxia (HIF)</a:t>
            </a:r>
          </a:p>
          <a:p>
            <a:r>
              <a:rPr lang="en-US" dirty="0"/>
              <a:t>Carbohydrate sensing (</a:t>
            </a:r>
            <a:r>
              <a:rPr lang="en-US" dirty="0" err="1"/>
              <a:t>ChREBP</a:t>
            </a:r>
            <a:r>
              <a:rPr lang="en-US" dirty="0"/>
              <a:t> – L-PK)</a:t>
            </a:r>
          </a:p>
          <a:p>
            <a:r>
              <a:rPr lang="en-US" dirty="0"/>
              <a:t>Chronic glucagon (CREB - GK)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31" y="4138862"/>
            <a:ext cx="2568860" cy="2400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D1162-E209-D745-869B-9A66ED91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86" y="1297693"/>
            <a:ext cx="2891390" cy="24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/>
              <a:t>Glycolysis Net ATP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NADH is energy equivalent to 3 ATP (from the ETC)</a:t>
            </a:r>
          </a:p>
          <a:p>
            <a:endParaRPr lang="en-US" dirty="0"/>
          </a:p>
          <a:p>
            <a:r>
              <a:rPr lang="en-US" dirty="0"/>
              <a:t>Energy Consuming Reactions:</a:t>
            </a:r>
          </a:p>
          <a:p>
            <a:pPr lvl="1"/>
            <a:r>
              <a:rPr lang="en-US" dirty="0"/>
              <a:t>Reactions 1: 1 ATP</a:t>
            </a:r>
          </a:p>
          <a:p>
            <a:pPr lvl="1"/>
            <a:r>
              <a:rPr lang="en-US" dirty="0"/>
              <a:t>Reaction 3: 1 ATP </a:t>
            </a:r>
          </a:p>
          <a:p>
            <a:pPr lvl="1"/>
            <a:endParaRPr lang="en-US" dirty="0"/>
          </a:p>
          <a:p>
            <a:r>
              <a:rPr lang="en-US" dirty="0"/>
              <a:t>Energy Generating Reactions:</a:t>
            </a:r>
          </a:p>
          <a:p>
            <a:pPr lvl="1"/>
            <a:r>
              <a:rPr lang="en-US" dirty="0"/>
              <a:t>Reaction 6: 1 NADH x 2 (2.5 ATP x 2 = 5 ATP)</a:t>
            </a:r>
          </a:p>
          <a:p>
            <a:pPr lvl="1"/>
            <a:r>
              <a:rPr lang="en-US" dirty="0"/>
              <a:t>Reaction 7: 1 ATP x 2 (2 ATP)</a:t>
            </a:r>
          </a:p>
          <a:p>
            <a:pPr lvl="1"/>
            <a:r>
              <a:rPr lang="en-US" dirty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Net Energy Gain:</a:t>
            </a:r>
          </a:p>
          <a:p>
            <a:pPr marL="457200" lvl="1" indent="0">
              <a:buNone/>
            </a:pPr>
            <a:r>
              <a:rPr lang="en-US" u="sng" dirty="0"/>
              <a:t>4 ATP + 2 NADH  minus 2 ATP </a:t>
            </a:r>
            <a:r>
              <a:rPr lang="en-US" dirty="0"/>
              <a:t>= </a:t>
            </a:r>
            <a:r>
              <a:rPr lang="en-US" b="1" dirty="0"/>
              <a:t>7 ATP generated </a:t>
            </a:r>
            <a:r>
              <a:rPr lang="en-US" dirty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Hexokinase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Net ATP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9792-30FD-884A-895D-AC526B6D6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958030" cy="4525963"/>
          </a:xfrm>
        </p:spPr>
        <p:txBody>
          <a:bodyPr/>
          <a:lstStyle/>
          <a:p>
            <a:r>
              <a:rPr lang="en-US" dirty="0"/>
              <a:t>Glucose to Pyruvate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+7 ATP/Glucose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Glucose to Lactate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7 ATP – 5 ATP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2x NADH used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Net </a:t>
            </a:r>
            <a:r>
              <a:rPr lang="en-US" dirty="0">
                <a:solidFill>
                  <a:srgbClr val="FF0000"/>
                </a:solidFill>
              </a:rPr>
              <a:t>+ 2 ATP/glucose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Glucose to CO</a:t>
            </a:r>
            <a:r>
              <a:rPr lang="en-US" baseline="-25000" dirty="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32 ATP/Glucose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0C40C-5765-B64C-89E3-A03BC28E962E}"/>
              </a:ext>
            </a:extLst>
          </p:cNvPr>
          <p:cNvSpPr/>
          <p:nvPr/>
        </p:nvSpPr>
        <p:spPr>
          <a:xfrm>
            <a:off x="7136445" y="4963886"/>
            <a:ext cx="1203158" cy="371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Stress and 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discussed 2 ways in which elevated low energy can activate glycolysis, do you remember what they are?</a:t>
            </a:r>
          </a:p>
          <a:p>
            <a:r>
              <a:rPr lang="en-US" dirty="0"/>
              <a:t>AMPK can regulate glycolysis, think of an example of how it could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Fructose and Galactose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Fructose Consumption and Metabolic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/>
              <a:t>Liver Fructose Metabolism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Skips the regulatory steps of </a:t>
            </a:r>
            <a:r>
              <a:rPr lang="en-US" dirty="0" err="1"/>
              <a:t>Glucokinase</a:t>
            </a:r>
            <a:r>
              <a:rPr lang="en-US" dirty="0"/>
              <a:t> and PFK2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0F3D5-54CD-C048-AF34-43C41E5F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1429620"/>
            <a:ext cx="9144000" cy="41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CD91-1479-9847-9E82-2E76E655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Lack of Control of Fructose Metabolism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76119D-0FA9-1D41-9669-606C1026A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91878"/>
            <a:ext cx="8229600" cy="374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88373-B3FE-0344-957E-AE6BED07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A96EE-7731-1E49-A595-7EF24472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61" y="1991150"/>
            <a:ext cx="8239377" cy="37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B6BE-F223-FD43-8FFE-FF489DEF5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10" y="227013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Importance of Citrate Feedback on PFK1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5CE8F2-81CF-B04B-8038-F047F65A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54" y="1600200"/>
            <a:ext cx="3568045" cy="4525963"/>
          </a:xfrm>
        </p:spPr>
        <p:txBody>
          <a:bodyPr/>
          <a:lstStyle/>
          <a:p>
            <a:r>
              <a:rPr lang="en-US" dirty="0"/>
              <a:t>Citrate is part of lipid synthesis pathway</a:t>
            </a:r>
          </a:p>
          <a:p>
            <a:r>
              <a:rPr lang="en-US" dirty="0"/>
              <a:t>For glucose and galactose, but </a:t>
            </a:r>
            <a:r>
              <a:rPr lang="en-US" b="1" dirty="0"/>
              <a:t>not fructose</a:t>
            </a:r>
            <a:r>
              <a:rPr lang="en-US" dirty="0"/>
              <a:t>, citrate blocks flux.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0888-8A0C-F848-A194-EE2DF7F8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27C2-33B4-0D4E-B34A-1BA35EBD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82030"/>
            <a:ext cx="4388917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Fructolysis</a:t>
            </a:r>
            <a:r>
              <a:rPr lang="en-US" dirty="0"/>
              <a:t>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Fructose glycolysis in liver begins with FK</a:t>
            </a:r>
          </a:p>
          <a:p>
            <a:pPr lvl="1"/>
            <a:r>
              <a:rPr lang="en-US" dirty="0"/>
              <a:t>Bypasses two important regulatory step in glycolysis </a:t>
            </a:r>
          </a:p>
          <a:p>
            <a:pPr lvl="2"/>
            <a:r>
              <a:rPr lang="en-US" dirty="0"/>
              <a:t>Reaction 1 (</a:t>
            </a:r>
            <a:r>
              <a:rPr lang="en-US" u="sng" dirty="0">
                <a:solidFill>
                  <a:srgbClr val="FF0000"/>
                </a:solidFill>
              </a:rPr>
              <a:t>glucokinase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Reaction 3 (</a:t>
            </a:r>
            <a:r>
              <a:rPr lang="en-US" u="sng" dirty="0">
                <a:solidFill>
                  <a:srgbClr val="FF0000"/>
                </a:solidFill>
              </a:rPr>
              <a:t>phosphofructokinase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Pyruvate products may be shifted to pathways involved in fatty acid or cholesterol synthesis</a:t>
            </a:r>
          </a:p>
          <a:p>
            <a:pPr lvl="1"/>
            <a:r>
              <a:rPr lang="en-US" dirty="0"/>
              <a:t>Production of uric acid due (maybe) to ATP depletion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Inherited Disorders of Fructose Metabolism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Fructokinase</a:t>
            </a:r>
            <a:r>
              <a:rPr lang="en-US" dirty="0"/>
              <a:t> mutations</a:t>
            </a:r>
          </a:p>
          <a:p>
            <a:pPr lvl="1"/>
            <a:r>
              <a:rPr lang="en-US" dirty="0"/>
              <a:t>Fructose not trapped in the cell</a:t>
            </a:r>
          </a:p>
          <a:p>
            <a:pPr lvl="1"/>
            <a:r>
              <a:rPr lang="en-US" dirty="0"/>
              <a:t>Elevated fructose in the blood</a:t>
            </a:r>
          </a:p>
          <a:p>
            <a:pPr lvl="1"/>
            <a:r>
              <a:rPr lang="en-US" dirty="0"/>
              <a:t>Generally not pathological</a:t>
            </a:r>
          </a:p>
          <a:p>
            <a:r>
              <a:rPr lang="en-US" dirty="0"/>
              <a:t>Aldolase B mutations</a:t>
            </a:r>
          </a:p>
          <a:p>
            <a:pPr lvl="1"/>
            <a:r>
              <a:rPr lang="en-US" dirty="0"/>
              <a:t>Buildup of Fructose-1-phosphate</a:t>
            </a:r>
          </a:p>
          <a:p>
            <a:pPr lvl="1"/>
            <a:r>
              <a:rPr lang="en-US" dirty="0"/>
              <a:t>Impaired gluconeogenesis and </a:t>
            </a:r>
            <a:r>
              <a:rPr lang="en-US" dirty="0" err="1"/>
              <a:t>glycogenolysis</a:t>
            </a:r>
            <a:endParaRPr lang="en-US" dirty="0"/>
          </a:p>
          <a:p>
            <a:pPr lvl="1"/>
            <a:r>
              <a:rPr lang="en-US" dirty="0"/>
              <a:t>High risk of hypoglycemia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Galactolysis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DC867-1F34-B648-9576-5FE2114C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97" y="1417638"/>
            <a:ext cx="5857763" cy="4093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88BD7-8B58-F74A-894F-E263B1037C53}"/>
              </a:ext>
            </a:extLst>
          </p:cNvPr>
          <p:cNvSpPr txBox="1"/>
          <p:nvPr/>
        </p:nvSpPr>
        <p:spPr>
          <a:xfrm>
            <a:off x="4345119" y="3815729"/>
            <a:ext cx="421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</a:t>
            </a:r>
            <a:r>
              <a:rPr lang="en-US" dirty="0" err="1"/>
              <a:t>Galactolysis</a:t>
            </a:r>
            <a:r>
              <a:rPr lang="en-US" dirty="0"/>
              <a:t> regulated by PFK1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fructose more </a:t>
            </a:r>
            <a:r>
              <a:rPr lang="en-US" dirty="0" err="1"/>
              <a:t>lipogenic</a:t>
            </a:r>
            <a:r>
              <a:rPr lang="en-US" dirty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Fructose is primarily metabolized in the adipose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Glycolysis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tissues.</a:t>
            </a:r>
          </a:p>
          <a:p>
            <a:r>
              <a:rPr lang="en-US" dirty="0"/>
              <a:t>Describe the potential fates of pyruvate, and what dictates the next steps in its metabolism</a:t>
            </a:r>
          </a:p>
          <a:p>
            <a:r>
              <a:rPr lang="en-US" dirty="0"/>
              <a:t>Explain how non-glucose carbohydrates such as galactose and fructose enter glycolysis, and how their point of entry affects how they are regulated.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statement is </a:t>
            </a:r>
            <a:r>
              <a:rPr lang="en-US" b="1" u="sng" dirty="0"/>
              <a:t>not</a:t>
            </a:r>
            <a:r>
              <a:rPr lang="en-US" dirty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Leads to an accumulation of galactose-1-phosphate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Glycolysis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enzymatic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which tissues.</a:t>
            </a:r>
          </a:p>
          <a:p>
            <a:r>
              <a:rPr lang="en-US" dirty="0"/>
              <a:t>Describe the potential fates of pyruvate, and what dictates the next steps in its metabolism</a:t>
            </a:r>
          </a:p>
          <a:p>
            <a:r>
              <a:rPr lang="en-US" dirty="0"/>
              <a:t>Explain how non-glucose carbohydrates such as galactose and fructose enter glycolysis, and how their point of entry affects how they are regulated.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D3FB-8890-F04E-92D0-E3531339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274638"/>
            <a:ext cx="880209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to sugars inside the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C6EB-69E9-3F4E-8E69-02DD685F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monosaccharides are transported into the blood, mainly</a:t>
            </a:r>
          </a:p>
          <a:p>
            <a:pPr lvl="1"/>
            <a:r>
              <a:rPr lang="en-US" dirty="0"/>
              <a:t>Glucose</a:t>
            </a:r>
          </a:p>
          <a:p>
            <a:pPr lvl="1"/>
            <a:r>
              <a:rPr lang="en-US" dirty="0"/>
              <a:t>Fructose</a:t>
            </a:r>
          </a:p>
          <a:p>
            <a:pPr lvl="1"/>
            <a:r>
              <a:rPr lang="en-US" dirty="0"/>
              <a:t>Galactose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19754-668D-734D-82BB-F61C7019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0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CFC7-FF6C-F34D-B646-F1FD9FB8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Postprandial Glucose Disposal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553F5-9D1B-0F42-A97F-6DFB1575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EE558-4426-F54A-97C3-588E04AA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18" y="1417637"/>
            <a:ext cx="3329664" cy="4014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C6E3B-8211-014F-8963-5AB77E86B12F}"/>
              </a:ext>
            </a:extLst>
          </p:cNvPr>
          <p:cNvSpPr txBox="1"/>
          <p:nvPr/>
        </p:nvSpPr>
        <p:spPr>
          <a:xfrm>
            <a:off x="763325" y="5744005"/>
            <a:ext cx="7744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DeFronzo</a:t>
            </a:r>
            <a:r>
              <a:rPr lang="en-US" dirty="0"/>
              <a:t>, R. A. Lilly lecture 1987. The triumvirate: beta-cell, muscle, liver. A collusion responsible for NIDDM. </a:t>
            </a:r>
            <a:r>
              <a:rPr lang="en-US" i="1" dirty="0"/>
              <a:t>Diabetes</a:t>
            </a:r>
            <a:r>
              <a:rPr lang="en-US" dirty="0"/>
              <a:t> </a:t>
            </a:r>
            <a:r>
              <a:rPr lang="en-US" b="1" dirty="0"/>
              <a:t>37,</a:t>
            </a:r>
            <a:r>
              <a:rPr lang="en-US" dirty="0"/>
              <a:t> 667–687 (1988).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651D2-4E7A-5D43-BCCE-FFE1614D0A07}"/>
              </a:ext>
            </a:extLst>
          </p:cNvPr>
          <p:cNvSpPr txBox="1"/>
          <p:nvPr/>
        </p:nvSpPr>
        <p:spPr>
          <a:xfrm>
            <a:off x="3053301" y="5337866"/>
            <a:ext cx="167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2 Diabetes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4837B-F9BF-D44C-BFE9-4C680F96CB32}"/>
              </a:ext>
            </a:extLst>
          </p:cNvPr>
          <p:cNvSpPr txBox="1"/>
          <p:nvPr/>
        </p:nvSpPr>
        <p:spPr>
          <a:xfrm>
            <a:off x="4890052" y="1725433"/>
            <a:ext cx="3403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happens if glucose is not effectively transported into the muscle?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FD598-3760-C64F-9AE1-3E20C7DE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10" y="2896269"/>
            <a:ext cx="4044712" cy="21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1482</Words>
  <Application>Microsoft Macintosh PowerPoint</Application>
  <PresentationFormat>On-screen Show (4:3)</PresentationFormat>
  <Paragraphs>311</Paragraphs>
  <Slides>50</Slides>
  <Notes>18</Notes>
  <HiddenSlides>10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Glycolysis</vt:lpstr>
      <vt:lpstr>Graded Quiz Question</vt:lpstr>
      <vt:lpstr>Graded Quiz Question </vt:lpstr>
      <vt:lpstr>Graded Quiz Question</vt:lpstr>
      <vt:lpstr>Graded Quiz Question</vt:lpstr>
      <vt:lpstr>Graded Quiz Question</vt:lpstr>
      <vt:lpstr>Glycolysis Learning Objectives</vt:lpstr>
      <vt:lpstr>What happens to sugars inside the body</vt:lpstr>
      <vt:lpstr>Postprandial Glucose Disposal</vt:lpstr>
      <vt:lpstr>Individual Differences in Glycemic Response</vt:lpstr>
      <vt:lpstr>Substantial Individual Variance in Glycemic Responses Across Foods </vt:lpstr>
      <vt:lpstr>CHO Metabolism Overview</vt:lpstr>
      <vt:lpstr>Glycolysis</vt:lpstr>
      <vt:lpstr>Staring with the End</vt:lpstr>
      <vt:lpstr>Generating Glucose-6-Phosphate</vt:lpstr>
      <vt:lpstr>Glucokinase vs Hexokinase</vt:lpstr>
      <vt:lpstr>Activity – Glucokinase and MODY</vt:lpstr>
      <vt:lpstr>Pedigree</vt:lpstr>
      <vt:lpstr>What is the mechanism?</vt:lpstr>
      <vt:lpstr>Typical Pathophysiology</vt:lpstr>
      <vt:lpstr>What is going on?</vt:lpstr>
      <vt:lpstr>An activating variant in GCK</vt:lpstr>
      <vt:lpstr>Common Variants in GCK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Regulation by F-2,6bP</vt:lpstr>
      <vt:lpstr>OK… so what controls PFK2 and F26bP?</vt:lpstr>
      <vt:lpstr>What is the point of all this?</vt:lpstr>
      <vt:lpstr>Tissue Specificity in PFK2 Regulation</vt:lpstr>
      <vt:lpstr>At your table</vt:lpstr>
      <vt:lpstr>The third regulated step in glycolysis is Pyruvate Kinase</vt:lpstr>
      <vt:lpstr>How is Pyruvate Kinase Regulated</vt:lpstr>
      <vt:lpstr>Post-Translational Regulation of Pyruvate Kinase</vt:lpstr>
      <vt:lpstr>Tissue Specific Regulation of Glycolysis Summary</vt:lpstr>
      <vt:lpstr>Transcriptional Regulation of Glycolysis</vt:lpstr>
      <vt:lpstr>Glycolysis Net ATP</vt:lpstr>
      <vt:lpstr>Glucose Net ATP</vt:lpstr>
      <vt:lpstr>Energy Stress and Glycolysis</vt:lpstr>
      <vt:lpstr>Fructose and Galactose</vt:lpstr>
      <vt:lpstr>Fructose Consumption and Metabolic Health</vt:lpstr>
      <vt:lpstr>Liver Fructose Metabolism</vt:lpstr>
      <vt:lpstr>Lack of Control of Fructose Metabolism</vt:lpstr>
      <vt:lpstr>Importance of Citrate Feedback on PFK1</vt:lpstr>
      <vt:lpstr>Fructolysis Differences</vt:lpstr>
      <vt:lpstr>Inherited Disorders of Fructose Metabolism</vt:lpstr>
      <vt:lpstr>Galactolysis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177</cp:revision>
  <cp:lastPrinted>2018-09-26T16:12:22Z</cp:lastPrinted>
  <dcterms:created xsi:type="dcterms:W3CDTF">2014-09-18T18:08:59Z</dcterms:created>
  <dcterms:modified xsi:type="dcterms:W3CDTF">2018-09-26T16:36:59Z</dcterms:modified>
</cp:coreProperties>
</file>